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71" r:id="rId4"/>
    <p:sldId id="272" r:id="rId5"/>
    <p:sldId id="273" r:id="rId6"/>
    <p:sldId id="286" r:id="rId7"/>
    <p:sldId id="276" r:id="rId8"/>
    <p:sldId id="277" r:id="rId9"/>
    <p:sldId id="279" r:id="rId10"/>
    <p:sldId id="28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85"/>
    <p:restoredTop sz="84722" autoAdjust="0"/>
  </p:normalViewPr>
  <p:slideViewPr>
    <p:cSldViewPr snapToGrid="0" snapToObjects="1">
      <p:cViewPr varScale="1">
        <p:scale>
          <a:sx n="85" d="100"/>
          <a:sy n="85" d="100"/>
        </p:scale>
        <p:origin x="19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7DAA1-305A-4BA6-A7B7-0504B02A9A46}" type="datetimeFigureOut">
              <a:rPr lang="en-US" smtClean="0"/>
              <a:t>5/13/17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4012E-6DE7-4B53-BEF9-2E410A7F2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91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1CD97-7DEA-3C45-BCCD-870B6E9D9575}" type="datetimeFigureOut">
              <a:rPr lang="en-US" smtClean="0"/>
              <a:t>5/13/17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3C6B2-9D14-0045-8196-BD3CC22DF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9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3C6B2-9D14-0045-8196-BD3CC22DF3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37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4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aseline="0" dirty="0" smtClea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69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23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40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602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dirty="0" smtClean="0"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5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These are outlined more</a:t>
            </a:r>
            <a:r>
              <a:rPr lang="en-US" sz="1000" baseline="0" dirty="0" smtClean="0"/>
              <a:t> in the report, but just to highlight a few: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One would be for states to r</a:t>
            </a:r>
            <a:r>
              <a:rPr lang="en-US" sz="1000" dirty="0" smtClean="0"/>
              <a:t>evise or establish state legislation to improve access to credential and workforce data disaggregated by student cohort characteristics; enable early buy-in; reduce restrictions</a:t>
            </a:r>
          </a:p>
          <a:p>
            <a:endParaRPr lang="en-US" sz="1000" kern="1200" baseline="0" dirty="0" smtClean="0">
              <a:solidFill>
                <a:schemeClr val="tx1"/>
              </a:solidFill>
              <a:effectLst/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1000" dirty="0" smtClean="0"/>
              <a:t>Develop a culture of trust and highlight the mutual benefits of data sharing; emphasize early wins</a:t>
            </a:r>
            <a:r>
              <a:rPr lang="en-US" sz="1000" baseline="0" dirty="0" smtClean="0"/>
              <a:t> </a:t>
            </a:r>
            <a:endParaRPr lang="en-US" sz="1000" dirty="0" smtClean="0"/>
          </a:p>
          <a:p>
            <a:endParaRPr lang="en-US" sz="1000" kern="1200" baseline="0" dirty="0" smtClean="0">
              <a:solidFill>
                <a:schemeClr val="tx1"/>
              </a:solidFill>
              <a:effectLst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/>
              <a:t>Advocate for sharing apprenticeship and industry-recognized credentials in data sharing agreements; can</a:t>
            </a:r>
            <a:r>
              <a:rPr lang="en-US" sz="1000" baseline="0" dirty="0" smtClean="0"/>
              <a:t> lead to positive outcomes, a lot of CTE people </a:t>
            </a:r>
            <a:endParaRPr lang="en-US" sz="10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/>
              <a:t>Allocate more state and federal funds to maintaining and improving K12 and workforce data linkages; all need greater resources </a:t>
            </a:r>
          </a:p>
          <a:p>
            <a:endParaRPr lang="en-US" sz="1000" kern="1200" baseline="0" dirty="0" smtClean="0">
              <a:solidFill>
                <a:schemeClr val="tx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5C5D3-155B-4765-8003-5AC6D16F19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3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3C6B2-9D14-0045-8196-BD3CC22DF3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0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08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1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06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3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7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36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7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4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216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Postsecondary Pathways of High School Graduates: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600" cap="none" dirty="0" smtClean="0"/>
              <a:t>An Analysis of Statewide Longitudinal Data Systems</a:t>
            </a:r>
            <a:endParaRPr lang="en-US" sz="2600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723560" y="5594499"/>
            <a:ext cx="250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Alexa Wesley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Background </a:t>
            </a:r>
            <a:r>
              <a:rPr lang="mr-IN" sz="3200" cap="none" dirty="0" smtClean="0"/>
              <a:t>–</a:t>
            </a:r>
            <a:r>
              <a:rPr lang="en-US" sz="3200" cap="none" dirty="0" smtClean="0"/>
              <a:t> OSS Project Interest 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44995"/>
          </a:xfrm>
        </p:spPr>
        <p:txBody>
          <a:bodyPr anchor="t">
            <a:normAutofit/>
          </a:bodyPr>
          <a:lstStyle/>
          <a:p>
            <a:r>
              <a:rPr lang="en-US" sz="2400" dirty="0" smtClean="0"/>
              <a:t>Diverse range of postsecondary pathways</a:t>
            </a:r>
            <a:endParaRPr lang="en-US" sz="22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Bachelor’s or Associate’s degree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Certificate and credential programs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Apprenticeships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Military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Full-time employment </a:t>
            </a:r>
          </a:p>
          <a:p>
            <a:r>
              <a:rPr lang="en-US" sz="2400" dirty="0"/>
              <a:t>ED and DOL grants for State Longitudinal Data Systems (</a:t>
            </a:r>
            <a:r>
              <a:rPr lang="en-US" sz="2400" dirty="0" smtClean="0"/>
              <a:t>P-20W</a:t>
            </a:r>
            <a:r>
              <a:rPr lang="en-US" sz="2400" dirty="0"/>
              <a:t>)</a:t>
            </a:r>
          </a:p>
          <a:p>
            <a:r>
              <a:rPr lang="en-US" sz="2400" dirty="0" smtClean="0"/>
              <a:t>Gaps </a:t>
            </a:r>
            <a:r>
              <a:rPr lang="en-US" sz="2400" dirty="0"/>
              <a:t>in coverage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91737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Current Study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72062"/>
          </a:xfrm>
        </p:spPr>
        <p:txBody>
          <a:bodyPr anchor="t"/>
          <a:lstStyle/>
          <a:p>
            <a:r>
              <a:rPr lang="en-US" sz="2400" dirty="0" smtClean="0"/>
              <a:t>Research Questions:</a:t>
            </a:r>
          </a:p>
          <a:p>
            <a:pPr marL="666900" lvl="1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200" dirty="0" smtClean="0"/>
              <a:t>Where </a:t>
            </a:r>
            <a:r>
              <a:rPr lang="en-US" sz="2200" dirty="0"/>
              <a:t>are states in the process of system implementation? </a:t>
            </a:r>
          </a:p>
          <a:p>
            <a:pPr marL="666900" lvl="1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200" dirty="0" smtClean="0"/>
              <a:t>How </a:t>
            </a:r>
            <a:r>
              <a:rPr lang="en-US" sz="2200" dirty="0"/>
              <a:t>are states linking information? </a:t>
            </a:r>
          </a:p>
          <a:p>
            <a:pPr marL="666900" lvl="1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200" dirty="0" smtClean="0"/>
              <a:t>What postsecondary </a:t>
            </a:r>
            <a:r>
              <a:rPr lang="en-US" sz="2200" dirty="0"/>
              <a:t>credentials are states tracking? </a:t>
            </a:r>
          </a:p>
          <a:p>
            <a:pPr marL="666900" lvl="1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200" dirty="0" smtClean="0"/>
              <a:t>What </a:t>
            </a:r>
            <a:r>
              <a:rPr lang="en-US" sz="2200" dirty="0"/>
              <a:t>are the barriers and facilitators of implementation success</a:t>
            </a:r>
            <a:r>
              <a:rPr lang="en-US" sz="2200" dirty="0" smtClean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Study Methodology: Implementation Evaluation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282562" cy="3678303"/>
          </a:xfrm>
        </p:spPr>
        <p:txBody>
          <a:bodyPr anchor="t"/>
          <a:lstStyle/>
          <a:p>
            <a:r>
              <a:rPr lang="en-US" sz="2400" dirty="0" smtClean="0"/>
              <a:t>Literature Review</a:t>
            </a:r>
          </a:p>
          <a:p>
            <a:pPr lvl="1"/>
            <a:r>
              <a:rPr lang="en-US" sz="2200" dirty="0" smtClean="0"/>
              <a:t>Existing studies and reports (NCES, IHEP, SHEEO, GAO, ECS, NGA, WDQC)</a:t>
            </a:r>
          </a:p>
          <a:p>
            <a:r>
              <a:rPr lang="en-US" sz="2400" dirty="0" smtClean="0"/>
              <a:t>Six Case Study States: </a:t>
            </a:r>
            <a:r>
              <a:rPr lang="en-US" sz="2400" b="1" dirty="0" smtClean="0"/>
              <a:t>Washington</a:t>
            </a:r>
            <a:r>
              <a:rPr lang="en-US" sz="2400" dirty="0" smtClean="0"/>
              <a:t>, </a:t>
            </a:r>
            <a:r>
              <a:rPr lang="en-US" sz="2400" b="1" dirty="0" smtClean="0"/>
              <a:t>Arkansas</a:t>
            </a:r>
            <a:r>
              <a:rPr lang="en-US" sz="2400" dirty="0" smtClean="0"/>
              <a:t>, </a:t>
            </a:r>
            <a:r>
              <a:rPr lang="en-US" sz="2400" b="1" dirty="0" smtClean="0"/>
              <a:t>Florida</a:t>
            </a:r>
            <a:r>
              <a:rPr lang="en-US" sz="2400" dirty="0" smtClean="0"/>
              <a:t>, </a:t>
            </a:r>
            <a:r>
              <a:rPr lang="en-US" sz="2400" b="1" dirty="0" smtClean="0"/>
              <a:t>Maryland</a:t>
            </a:r>
            <a:r>
              <a:rPr lang="en-US" sz="2400" dirty="0" smtClean="0"/>
              <a:t>, </a:t>
            </a:r>
            <a:r>
              <a:rPr lang="en-US" sz="2400" b="1" dirty="0" smtClean="0"/>
              <a:t>Virginia</a:t>
            </a:r>
            <a:r>
              <a:rPr lang="en-US" sz="2400" dirty="0" smtClean="0"/>
              <a:t>, </a:t>
            </a:r>
            <a:r>
              <a:rPr lang="en-US" sz="2400" b="1" dirty="0" smtClean="0"/>
              <a:t>Texas </a:t>
            </a:r>
            <a:endParaRPr lang="en-US" sz="2400" b="1" dirty="0" smtClean="0"/>
          </a:p>
          <a:p>
            <a:pPr lvl="1"/>
            <a:r>
              <a:rPr lang="en-US" sz="2200" dirty="0" smtClean="0"/>
              <a:t>Phone interviews</a:t>
            </a:r>
          </a:p>
          <a:p>
            <a:pPr lvl="1"/>
            <a:r>
              <a:rPr lang="en-US" sz="2200" dirty="0" smtClean="0"/>
              <a:t>State websites/dashboards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2740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Linking Data Sources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48108"/>
          </a:xfrm>
        </p:spPr>
        <p:txBody>
          <a:bodyPr anchor="t">
            <a:normAutofit/>
          </a:bodyPr>
          <a:lstStyle/>
          <a:p>
            <a:r>
              <a:rPr lang="en-US" sz="2400" dirty="0" smtClean="0"/>
              <a:t>State-Level </a:t>
            </a:r>
            <a:r>
              <a:rPr lang="en-US" sz="2400" dirty="0" smtClean="0"/>
              <a:t>Data</a:t>
            </a:r>
          </a:p>
          <a:p>
            <a:pPr lvl="1"/>
            <a:r>
              <a:rPr lang="en-US" sz="2200" dirty="0" smtClean="0"/>
              <a:t>Memorandums </a:t>
            </a:r>
            <a:r>
              <a:rPr lang="en-US" sz="2200" dirty="0"/>
              <a:t>of understanding (</a:t>
            </a:r>
            <a:r>
              <a:rPr lang="en-US" sz="2200" dirty="0" smtClean="0"/>
              <a:t>MOUs)</a:t>
            </a:r>
          </a:p>
          <a:p>
            <a:pPr lvl="1"/>
            <a:r>
              <a:rPr lang="en-US" sz="2200" dirty="0" smtClean="0"/>
              <a:t>State </a:t>
            </a:r>
            <a:r>
              <a:rPr lang="en-US" sz="2200" dirty="0"/>
              <a:t>unemployment insurance (UI) wage </a:t>
            </a:r>
            <a:r>
              <a:rPr lang="en-US" sz="2200" dirty="0" smtClean="0"/>
              <a:t>records</a:t>
            </a:r>
          </a:p>
          <a:p>
            <a:pPr lvl="1"/>
            <a:r>
              <a:rPr lang="en-US" sz="2200" dirty="0"/>
              <a:t>SSN as common linking element 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Limitations </a:t>
            </a:r>
          </a:p>
          <a:p>
            <a:pPr lvl="1"/>
            <a:r>
              <a:rPr lang="en-US" sz="2200" dirty="0" smtClean="0"/>
              <a:t>Hard to match K12 into the workforce </a:t>
            </a:r>
          </a:p>
          <a:p>
            <a:pPr lvl="1"/>
            <a:r>
              <a:rPr lang="en-US" sz="2200" dirty="0" smtClean="0"/>
              <a:t>UI data excludes federal employees, independent contractors, military employees, and those who work out-of-state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Linking Data Sources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48108"/>
          </a:xfrm>
        </p:spPr>
        <p:txBody>
          <a:bodyPr anchor="t">
            <a:normAutofit/>
          </a:bodyPr>
          <a:lstStyle/>
          <a:p>
            <a:r>
              <a:rPr lang="en-US" sz="2400" dirty="0" smtClean="0"/>
              <a:t>Cross-State</a:t>
            </a:r>
            <a:endParaRPr lang="en-US" sz="2400" dirty="0" smtClean="0"/>
          </a:p>
          <a:p>
            <a:pPr lvl="1"/>
            <a:r>
              <a:rPr lang="en-US" sz="2200" dirty="0" smtClean="0"/>
              <a:t>National </a:t>
            </a:r>
            <a:r>
              <a:rPr lang="en-US" sz="2200" dirty="0"/>
              <a:t>Student Clearinghouse (NSC</a:t>
            </a:r>
            <a:r>
              <a:rPr lang="en-US" sz="2200" dirty="0" smtClean="0"/>
              <a:t>)</a:t>
            </a:r>
            <a:endParaRPr lang="en-US" sz="2200" dirty="0" smtClean="0"/>
          </a:p>
          <a:p>
            <a:pPr lvl="1"/>
            <a:r>
              <a:rPr lang="en-US" sz="2200" dirty="0"/>
              <a:t>Workforce Record Interchange System 2 (WRIS2</a:t>
            </a:r>
            <a:r>
              <a:rPr lang="en-US" sz="2200" dirty="0" smtClean="0"/>
              <a:t>)</a:t>
            </a:r>
            <a:endParaRPr lang="en-US" sz="2200" dirty="0" smtClean="0"/>
          </a:p>
          <a:p>
            <a:pPr lvl="1"/>
            <a:r>
              <a:rPr lang="en-US" sz="2200" dirty="0" smtClean="0"/>
              <a:t>Federal </a:t>
            </a:r>
            <a:r>
              <a:rPr lang="en-US" sz="2200" dirty="0"/>
              <a:t>Employment Data Exchange System (FEDES) 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Limitations </a:t>
            </a:r>
          </a:p>
          <a:p>
            <a:pPr lvl="1"/>
            <a:r>
              <a:rPr lang="en-US" sz="2000" dirty="0" smtClean="0"/>
              <a:t>WRIS2 and FEDES data only available for federal or state reporting purposes  </a:t>
            </a:r>
          </a:p>
          <a:p>
            <a:pPr lvl="1"/>
            <a:r>
              <a:rPr lang="en-US" sz="2200" dirty="0" smtClean="0"/>
              <a:t>Evaluations on wage data requir</a:t>
            </a:r>
            <a:r>
              <a:rPr lang="en-US" sz="2200" dirty="0" smtClean="0"/>
              <a:t>e specific consent from contributors</a:t>
            </a:r>
            <a:endParaRPr lang="en-US" sz="22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21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Postsecondary Enrollment </a:t>
            </a:r>
            <a:r>
              <a:rPr lang="en-US" sz="3200" cap="none" dirty="0"/>
              <a:t>S</a:t>
            </a:r>
            <a:r>
              <a:rPr lang="en-US" sz="3200" cap="none" dirty="0" smtClean="0"/>
              <a:t>tatus</a:t>
            </a:r>
            <a:endParaRPr lang="en-US" sz="3200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231665"/>
              </p:ext>
            </p:extLst>
          </p:nvPr>
        </p:nvGraphicFramePr>
        <p:xfrm>
          <a:off x="581191" y="1932313"/>
          <a:ext cx="11029614" cy="471548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422794"/>
                <a:gridCol w="1035170"/>
                <a:gridCol w="889599"/>
                <a:gridCol w="938435"/>
                <a:gridCol w="904495"/>
                <a:gridCol w="887077"/>
                <a:gridCol w="952044"/>
              </a:tblGrid>
              <a:tr h="445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AK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MD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TX</a:t>
                      </a:r>
                      <a:endParaRPr lang="en-US" b="0" dirty="0"/>
                    </a:p>
                  </a:txBody>
                  <a:tcPr anchor="ctr"/>
                </a:tc>
              </a:tr>
              <a:tr h="3899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Enrollment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in state public </a:t>
                      </a:r>
                      <a:r>
                        <a:rPr lang="en-US" sz="1800" dirty="0" smtClean="0">
                          <a:effectLst/>
                          <a:latin typeface="+mn-lt"/>
                        </a:rPr>
                        <a:t>2-year</a:t>
                      </a:r>
                      <a:r>
                        <a:rPr lang="en-US" sz="1800" baseline="0" dirty="0" smtClean="0">
                          <a:effectLst/>
                          <a:latin typeface="+mn-lt"/>
                        </a:rPr>
                        <a:t> and 4-year </a:t>
                      </a:r>
                      <a:r>
                        <a:rPr lang="en-US" sz="1800" dirty="0" smtClean="0">
                          <a:effectLst/>
                          <a:latin typeface="+mn-lt"/>
                        </a:rPr>
                        <a:t>institutions 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458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 Enrollment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in state private, nonprofit institutions 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X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445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 Enrollment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in state private career/for-profit schools 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529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 Enrollment</a:t>
                      </a:r>
                      <a:r>
                        <a:rPr lang="en-US" sz="1800" baseline="0" dirty="0" smtClean="0">
                          <a:effectLst/>
                          <a:latin typeface="+mn-lt"/>
                        </a:rPr>
                        <a:t> in a</a:t>
                      </a:r>
                      <a:r>
                        <a:rPr lang="en-US" sz="1800" dirty="0" smtClean="0">
                          <a:effectLst/>
                          <a:latin typeface="+mn-lt"/>
                        </a:rPr>
                        <a:t>pprenticeship programs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4485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 Enrollment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in out-of-state public or private institutions 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dirty="0" smtClean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4628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 Field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of Study (CIP)</a:t>
                      </a:r>
                      <a:endParaRPr lang="en-US" sz="18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X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5451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Enrollment by race/ethnicity, gender, and low-income status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540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Enrollment by LEP status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445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Enrollment by disability status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1" name="Object A"/>
          <p:cNvSpPr/>
          <p:nvPr/>
        </p:nvSpPr>
        <p:spPr>
          <a:xfrm>
            <a:off x="581189" y="2379762"/>
            <a:ext cx="11029616" cy="4056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bject B"/>
          <p:cNvSpPr/>
          <p:nvPr/>
        </p:nvSpPr>
        <p:spPr>
          <a:xfrm>
            <a:off x="581189" y="4722419"/>
            <a:ext cx="11029616" cy="95376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C"/>
          <p:cNvSpPr/>
          <p:nvPr/>
        </p:nvSpPr>
        <p:spPr>
          <a:xfrm>
            <a:off x="581189" y="3631623"/>
            <a:ext cx="11029616" cy="9825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/>
              <a:t>Postsecondary Credential Data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279599"/>
              </p:ext>
            </p:extLst>
          </p:nvPr>
        </p:nvGraphicFramePr>
        <p:xfrm>
          <a:off x="581191" y="2070343"/>
          <a:ext cx="11029617" cy="449781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311978"/>
                <a:gridCol w="801593"/>
                <a:gridCol w="759125"/>
                <a:gridCol w="844858"/>
                <a:gridCol w="742402"/>
                <a:gridCol w="776378"/>
                <a:gridCol w="793283"/>
              </a:tblGrid>
              <a:tr h="5003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WA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AK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FL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MD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VA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TX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</a:tr>
              <a:tr h="5814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Receipt of certificate, 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associate’s , bachelor’s ,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and 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master’s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degree 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or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ＭＳ 明朝" charset="-128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above 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5572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Completion of apprenticeship credential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5814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Credential by race/ethnicity, gender, and low-income status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</a:tr>
              <a:tr h="5572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Credential by LEP status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5572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Credential by disability status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5814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Postsecondary education outcomes of incarcerated youth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5814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Postsecondary education outcomes of HS CTE completers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Object D"/>
          <p:cNvSpPr/>
          <p:nvPr/>
        </p:nvSpPr>
        <p:spPr>
          <a:xfrm>
            <a:off x="581191" y="3674850"/>
            <a:ext cx="11029616" cy="60385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A"/>
          <p:cNvSpPr/>
          <p:nvPr/>
        </p:nvSpPr>
        <p:spPr>
          <a:xfrm>
            <a:off x="581191" y="2570672"/>
            <a:ext cx="11029616" cy="60384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D"/>
          <p:cNvSpPr/>
          <p:nvPr/>
        </p:nvSpPr>
        <p:spPr>
          <a:xfrm>
            <a:off x="581191" y="5414510"/>
            <a:ext cx="11029616" cy="589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Workforce Data</a:t>
            </a:r>
            <a:endParaRPr lang="en-US" sz="3200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133651"/>
              </p:ext>
            </p:extLst>
          </p:nvPr>
        </p:nvGraphicFramePr>
        <p:xfrm>
          <a:off x="581192" y="1880559"/>
          <a:ext cx="11029616" cy="488835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7061812"/>
                <a:gridCol w="707366"/>
                <a:gridCol w="621102"/>
                <a:gridCol w="672860"/>
                <a:gridCol w="638355"/>
                <a:gridCol w="621102"/>
                <a:gridCol w="707019"/>
              </a:tblGrid>
              <a:tr h="462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WA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AK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MD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VA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TX</a:t>
                      </a:r>
                      <a:endParaRPr lang="en-US" b="1" dirty="0"/>
                    </a:p>
                  </a:txBody>
                  <a:tcPr anchor="ctr"/>
                </a:tc>
              </a:tr>
              <a:tr h="3630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Earnings of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HS graduates from college into the workforce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4060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Earnings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of HS graduates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3681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Earnings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of HS non-completers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5100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Earnings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of HS graduates, by race, gender, and low-income status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6167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Earnings of </a:t>
                      </a: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HS graduates from college into the workforce, by race, gender, and low-income status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*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3852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Workforce outcomes of incarcerated youth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4072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Industry Sector (NAICS) disaggregated by education level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</a:tr>
              <a:tr h="4380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Hours 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ＭＳ 明朝" charset="-128"/>
                        </a:rPr>
                        <a:t>worked</a:t>
                      </a:r>
                      <a:endParaRPr lang="en-US" sz="1800" dirty="0">
                        <a:effectLst/>
                        <a:latin typeface="+mn-lt"/>
                        <a:ea typeface="ＭＳ 明朝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415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Occupation (SOC Code)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5167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High school graduates in the federal government/military (FEDES)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 charset="-128"/>
                        </a:rPr>
                        <a:t>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 charset="-128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Object A"/>
          <p:cNvSpPr/>
          <p:nvPr/>
        </p:nvSpPr>
        <p:spPr>
          <a:xfrm>
            <a:off x="581191" y="2346385"/>
            <a:ext cx="11029616" cy="11409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A"/>
          <p:cNvSpPr/>
          <p:nvPr/>
        </p:nvSpPr>
        <p:spPr>
          <a:xfrm>
            <a:off x="581191" y="5063464"/>
            <a:ext cx="11029616" cy="33667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A"/>
          <p:cNvSpPr/>
          <p:nvPr/>
        </p:nvSpPr>
        <p:spPr>
          <a:xfrm>
            <a:off x="581191" y="3569652"/>
            <a:ext cx="11029616" cy="14041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A"/>
          <p:cNvSpPr/>
          <p:nvPr/>
        </p:nvSpPr>
        <p:spPr>
          <a:xfrm>
            <a:off x="581191" y="5489769"/>
            <a:ext cx="11029616" cy="13043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67623" y="1892430"/>
            <a:ext cx="603580" cy="49282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282686" y="1892430"/>
            <a:ext cx="617957" cy="49282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6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Recommendations 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4" y="2006600"/>
            <a:ext cx="11162234" cy="4722004"/>
          </a:xfrm>
        </p:spPr>
        <p:txBody>
          <a:bodyPr anchor="t">
            <a:noAutofit/>
          </a:bodyPr>
          <a:lstStyle/>
          <a:p>
            <a:pPr marL="457200" lvl="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000" dirty="0"/>
              <a:t>Revise or establish state legislation to improve access to credential and workforce data disaggregated by student cohort characteristics; </a:t>
            </a:r>
          </a:p>
          <a:p>
            <a:pPr marL="457200" lvl="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000" dirty="0"/>
              <a:t>D</a:t>
            </a:r>
            <a:r>
              <a:rPr lang="en-US" sz="2000" dirty="0" smtClean="0"/>
              <a:t>evelop </a:t>
            </a:r>
            <a:r>
              <a:rPr lang="en-US" sz="2000" dirty="0"/>
              <a:t>a culture of trust and highlight the mutual benefits of data sharing; </a:t>
            </a:r>
          </a:p>
          <a:p>
            <a:pPr marL="457200" lvl="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Advocate for </a:t>
            </a:r>
            <a:r>
              <a:rPr lang="en-US" sz="2000" dirty="0" smtClean="0"/>
              <a:t>sharing apprenticeship </a:t>
            </a:r>
            <a:r>
              <a:rPr lang="en-US" sz="2000" dirty="0"/>
              <a:t>and industry-recognized credentials in data sharing agreements; </a:t>
            </a:r>
          </a:p>
          <a:p>
            <a:pPr marL="457200" lvl="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000" dirty="0"/>
              <a:t>Enter cross-state data sharing agreements </a:t>
            </a:r>
            <a:r>
              <a:rPr lang="en-US" sz="2000" dirty="0" smtClean="0"/>
              <a:t>to </a:t>
            </a:r>
            <a:r>
              <a:rPr lang="en-US" sz="2000" dirty="0"/>
              <a:t>support the collection of more comprehensive postsecondary and employment outcomes;</a:t>
            </a:r>
          </a:p>
          <a:p>
            <a:pPr marL="457200" lvl="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E</a:t>
            </a:r>
            <a:r>
              <a:rPr lang="en-US" sz="2000" dirty="0" smtClean="0"/>
              <a:t>nhance </a:t>
            </a:r>
            <a:r>
              <a:rPr lang="en-US" sz="2000" dirty="0"/>
              <a:t>UI records by including hours worked and occupation codes;</a:t>
            </a:r>
          </a:p>
          <a:p>
            <a:pPr marL="457200" lvl="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000" dirty="0"/>
              <a:t>Establish aligned data definitions across systems to reduce duplications and allow for more timely data linkages across agencies;</a:t>
            </a:r>
          </a:p>
          <a:p>
            <a:pPr marL="457200" lvl="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Allocate more state and federal funds to maintaining and improving K12 and workforce data linkages. </a:t>
            </a:r>
          </a:p>
        </p:txBody>
      </p:sp>
    </p:spTree>
    <p:extLst>
      <p:ext uri="{BB962C8B-B14F-4D97-AF65-F5344CB8AC3E}">
        <p14:creationId xmlns:p14="http://schemas.microsoft.com/office/powerpoint/2010/main" val="130163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81192" y="625642"/>
            <a:ext cx="11029615" cy="523315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US" sz="4500" dirty="0" smtClean="0"/>
              <a:t>QUESTIONS?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238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3665</TotalTime>
  <Words>763</Words>
  <Application>Microsoft Macintosh PowerPoint</Application>
  <PresentationFormat>Widescreen</PresentationFormat>
  <Paragraphs>271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Gill Sans MT</vt:lpstr>
      <vt:lpstr>Mangal</vt:lpstr>
      <vt:lpstr>MS Mincho</vt:lpstr>
      <vt:lpstr>ＭＳ 明朝</vt:lpstr>
      <vt:lpstr>Wingdings 2</vt:lpstr>
      <vt:lpstr>Dividend</vt:lpstr>
      <vt:lpstr>Postsecondary Pathways of High School Graduates:</vt:lpstr>
      <vt:lpstr>Background – OSS Project Interest </vt:lpstr>
      <vt:lpstr>Current Study</vt:lpstr>
      <vt:lpstr>Study Methodology: Implementation Evaluation</vt:lpstr>
      <vt:lpstr>Linking Data Sources</vt:lpstr>
      <vt:lpstr>Linking Data Sources</vt:lpstr>
      <vt:lpstr>Postsecondary Enrollment Status</vt:lpstr>
      <vt:lpstr>Postsecondary Credential Data</vt:lpstr>
      <vt:lpstr>Workforce Data</vt:lpstr>
      <vt:lpstr>Recommendations 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Socioeconomic Information Gap:</dc:title>
  <dc:creator>alexawesley08@gmail.com</dc:creator>
  <cp:lastModifiedBy>alexawesley08@gmail.com</cp:lastModifiedBy>
  <cp:revision>93</cp:revision>
  <cp:lastPrinted>2017-05-09T17:52:59Z</cp:lastPrinted>
  <dcterms:created xsi:type="dcterms:W3CDTF">2017-05-08T14:24:20Z</dcterms:created>
  <dcterms:modified xsi:type="dcterms:W3CDTF">2017-05-16T01:58:31Z</dcterms:modified>
</cp:coreProperties>
</file>